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sldIdLst>
    <p:sldId id="256" r:id="rId2"/>
    <p:sldId id="289" r:id="rId3"/>
    <p:sldId id="257" r:id="rId4"/>
    <p:sldId id="258" r:id="rId5"/>
    <p:sldId id="293" r:id="rId6"/>
    <p:sldId id="259" r:id="rId7"/>
    <p:sldId id="260" r:id="rId8"/>
    <p:sldId id="261" r:id="rId9"/>
    <p:sldId id="290" r:id="rId10"/>
    <p:sldId id="292" r:id="rId11"/>
    <p:sldId id="291" r:id="rId1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000099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1288" y="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wma>
</file>

<file path=ppt/media/media10.wma>
</file>

<file path=ppt/media/media1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05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800"/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A2D871-C411-4E90-A28A-5B5A6EF17E9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4005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7C1C8C-593C-472C-BDB0-E3C9DDFB9E5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60372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7B7322-B626-413C-8DE7-7C40F68F253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42088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8EA9FA-30BE-4942-B991-5A9A9BDFE64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4909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2CF651-600E-40F9-8BEE-1F7CFDBD123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03632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9B932-6EB2-4F1A-8571-09BC1FA4D8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63114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B54BAA-2974-4BF3-B6D5-24DEA260A88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68212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DF9A13-9354-44FA-979C-05C529F517D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72272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45F7AD-5117-411D-BB31-AE5BD27285B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9481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F04ADB-4EC2-471B-9166-40D20932CD1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1236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8FF6D0-60FD-41E9-BFE0-1FE438E0AD2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2204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957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+mj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95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+mj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95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fld id="{842DE19E-7238-4AE3-A56A-21E86CC511D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83" r:id="rId2"/>
    <p:sldLayoutId id="2147483984" r:id="rId3"/>
    <p:sldLayoutId id="2147483985" r:id="rId4"/>
    <p:sldLayoutId id="2147483986" r:id="rId5"/>
    <p:sldLayoutId id="2147483987" r:id="rId6"/>
    <p:sldLayoutId id="2147483988" r:id="rId7"/>
    <p:sldLayoutId id="2147483989" r:id="rId8"/>
    <p:sldLayoutId id="2147483990" r:id="rId9"/>
    <p:sldLayoutId id="2147483991" r:id="rId10"/>
    <p:sldLayoutId id="2147483992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  <a:ea typeface="+mn-ea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  <a:ea typeface="+mn-ea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  <a:ea typeface="+mn-ea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5pPr>
      <a:lvl6pPr marL="21383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6pPr>
      <a:lvl7pPr marL="25955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7pPr>
      <a:lvl8pPr marL="30527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8pPr>
      <a:lvl9pPr marL="35099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solidFill>
                  <a:srgbClr val="000099"/>
                </a:solidFill>
              </a:rPr>
              <a:t>Web</a:t>
            </a:r>
            <a:r>
              <a:rPr lang="zh-CN" altLang="en-US" smtClean="0">
                <a:solidFill>
                  <a:srgbClr val="000099"/>
                </a:solidFill>
              </a:rPr>
              <a:t>技术（双语）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zh-CN" altLang="en-US" smtClean="0">
                <a:solidFill>
                  <a:srgbClr val="000099"/>
                </a:solidFill>
              </a:rPr>
              <a:t>韩京宇</a:t>
            </a:r>
          </a:p>
          <a:p>
            <a:pPr eaLnBrk="1" hangingPunct="1"/>
            <a:r>
              <a:rPr lang="zh-CN" altLang="en-US" smtClean="0">
                <a:solidFill>
                  <a:srgbClr val="000099"/>
                </a:solidFill>
              </a:rPr>
              <a:t>南京邮电大学计算机学院软件工程系</a:t>
            </a:r>
          </a:p>
          <a:p>
            <a:pPr eaLnBrk="1" hangingPunct="1"/>
            <a:r>
              <a:rPr lang="zh-CN" altLang="en-US" smtClean="0">
                <a:solidFill>
                  <a:srgbClr val="000099"/>
                </a:solidFill>
              </a:rPr>
              <a:t>联系邮件：</a:t>
            </a:r>
            <a:r>
              <a:rPr lang="en-US" altLang="zh-CN" smtClean="0">
                <a:solidFill>
                  <a:srgbClr val="000099"/>
                </a:solidFill>
              </a:rPr>
              <a:t>hjymail@163.com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 advTm="39966"/>
    </mc:Choice>
    <mc:Fallback xmlns="">
      <p:transition spd="slow" advTm="39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dirty="0" smtClean="0">
                <a:solidFill>
                  <a:srgbClr val="000099"/>
                </a:solidFill>
              </a:rPr>
              <a:t>了解一块内容（最后讲）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endParaRPr lang="en-US" altLang="zh-CN" sz="2400" dirty="0" smtClean="0">
              <a:solidFill>
                <a:srgbClr val="3333FF"/>
              </a:solidFill>
            </a:endParaRP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400" dirty="0" smtClean="0">
                <a:solidFill>
                  <a:srgbClr val="3333FF"/>
                </a:solidFill>
              </a:rPr>
              <a:t>（</a:t>
            </a:r>
            <a:r>
              <a:rPr lang="en-US" altLang="zh-CN" sz="2400" dirty="0">
                <a:solidFill>
                  <a:srgbClr val="3333FF"/>
                </a:solidFill>
              </a:rPr>
              <a:t>5</a:t>
            </a:r>
            <a:r>
              <a:rPr lang="zh-CN" altLang="en-US" sz="2400" smtClean="0">
                <a:solidFill>
                  <a:srgbClr val="3333FF"/>
                </a:solidFill>
              </a:rPr>
              <a:t>）</a:t>
            </a:r>
            <a:r>
              <a:rPr lang="en-US" altLang="zh-CN" sz="2400" dirty="0" smtClean="0">
                <a:solidFill>
                  <a:srgbClr val="3333FF"/>
                </a:solidFill>
              </a:rPr>
              <a:t>XML</a:t>
            </a:r>
            <a:r>
              <a:rPr lang="zh-CN" altLang="en-US" sz="2400" dirty="0" smtClean="0">
                <a:solidFill>
                  <a:srgbClr val="3333FF"/>
                </a:solidFill>
              </a:rPr>
              <a:t>技术（</a:t>
            </a:r>
            <a:r>
              <a:rPr lang="en-US" altLang="zh-CN" sz="2400" dirty="0" smtClean="0">
                <a:solidFill>
                  <a:srgbClr val="3333FF"/>
                </a:solidFill>
              </a:rPr>
              <a:t>web</a:t>
            </a:r>
            <a:r>
              <a:rPr lang="zh-CN" altLang="en-US" sz="2400" dirty="0" smtClean="0">
                <a:solidFill>
                  <a:srgbClr val="3333FF"/>
                </a:solidFill>
              </a:rPr>
              <a:t>数据交换的标准</a:t>
            </a:r>
            <a:r>
              <a:rPr lang="en-US" altLang="zh-CN" sz="2400" dirty="0" smtClean="0">
                <a:solidFill>
                  <a:srgbClr val="3333FF"/>
                </a:solidFill>
              </a:rPr>
              <a:t>)</a:t>
            </a:r>
            <a:r>
              <a:rPr lang="zh-CN" altLang="en-US" sz="2400" dirty="0" smtClean="0">
                <a:solidFill>
                  <a:srgbClr val="3333FF"/>
                </a:solidFill>
              </a:rPr>
              <a:t>，</a:t>
            </a:r>
            <a:r>
              <a:rPr lang="en-US" altLang="zh-CN" sz="2400" dirty="0" smtClean="0">
                <a:solidFill>
                  <a:srgbClr val="3333FF"/>
                </a:solidFill>
              </a:rPr>
              <a:t>chapter 7</a:t>
            </a:r>
          </a:p>
          <a:p>
            <a:pPr eaLnBrk="1" hangingPunct="1">
              <a:defRPr/>
            </a:pPr>
            <a:endParaRPr lang="en-US" altLang="zh-CN" dirty="0" smtClean="0">
              <a:solidFill>
                <a:srgbClr val="3333FF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2979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>
                <a:solidFill>
                  <a:srgbClr val="3333FF"/>
                </a:solidFill>
              </a:rPr>
              <a:t>祝大家掌握技能，学有所成！</a:t>
            </a:r>
            <a:endParaRPr lang="en-US" altLang="zh-CN" dirty="0" smtClean="0">
              <a:solidFill>
                <a:srgbClr val="3333FF"/>
              </a:solidFill>
            </a:endParaRPr>
          </a:p>
          <a:p>
            <a:pPr eaLnBrk="1" hangingPunct="1"/>
            <a:endParaRPr lang="en-US" altLang="zh-CN" dirty="0" smtClean="0">
              <a:solidFill>
                <a:srgbClr val="3333FF"/>
              </a:solidFill>
            </a:endParaRPr>
          </a:p>
          <a:p>
            <a:pPr eaLnBrk="1" hangingPunct="1"/>
            <a:r>
              <a:rPr lang="zh-CN" altLang="en-US" dirty="0" smtClean="0">
                <a:solidFill>
                  <a:srgbClr val="3333FF"/>
                </a:solidFill>
              </a:rPr>
              <a:t>教师个人联系方式（</a:t>
            </a:r>
            <a:r>
              <a:rPr lang="en-US" altLang="zh-CN" dirty="0" smtClean="0">
                <a:solidFill>
                  <a:srgbClr val="3333FF"/>
                </a:solidFill>
              </a:rPr>
              <a:t>hjymail@163.com</a:t>
            </a:r>
            <a:r>
              <a:rPr lang="zh-CN" altLang="en-US" dirty="0" smtClean="0">
                <a:solidFill>
                  <a:srgbClr val="3333FF"/>
                </a:solidFill>
              </a:rPr>
              <a:t>）</a:t>
            </a:r>
            <a:endParaRPr lang="en-US" altLang="zh-CN" dirty="0" smtClean="0">
              <a:solidFill>
                <a:srgbClr val="3333FF"/>
              </a:solidFill>
            </a:endParaRPr>
          </a:p>
          <a:p>
            <a:pPr eaLnBrk="1" hangingPunct="1"/>
            <a:endParaRPr lang="en-US" altLang="zh-CN" dirty="0" smtClean="0">
              <a:solidFill>
                <a:srgbClr val="3333FF"/>
              </a:solidFill>
            </a:endParaRPr>
          </a:p>
          <a:p>
            <a:pPr eaLnBrk="1" hangingPunct="1"/>
            <a:r>
              <a:rPr lang="zh-CN" altLang="en-US" dirty="0" smtClean="0">
                <a:solidFill>
                  <a:srgbClr val="3333FF"/>
                </a:solidFill>
              </a:rPr>
              <a:t>请入</a:t>
            </a:r>
            <a:r>
              <a:rPr lang="en-US" altLang="zh-CN" dirty="0" smtClean="0">
                <a:solidFill>
                  <a:srgbClr val="3333FF"/>
                </a:solidFill>
              </a:rPr>
              <a:t>QQ</a:t>
            </a:r>
            <a:r>
              <a:rPr lang="zh-CN" altLang="en-US" dirty="0" smtClean="0">
                <a:solidFill>
                  <a:srgbClr val="3333FF"/>
                </a:solidFill>
              </a:rPr>
              <a:t>群（</a:t>
            </a:r>
            <a:r>
              <a:rPr lang="en-US" altLang="zh-CN" dirty="0" smtClean="0">
                <a:solidFill>
                  <a:srgbClr val="3333FF"/>
                </a:solidFill>
              </a:rPr>
              <a:t>programming the world wide web</a:t>
            </a:r>
            <a:r>
              <a:rPr lang="zh-CN" altLang="en-US" smtClean="0">
                <a:solidFill>
                  <a:srgbClr val="3333FF"/>
                </a:solidFill>
              </a:rPr>
              <a:t>）：春季</a:t>
            </a:r>
            <a:r>
              <a:rPr lang="zh-CN" altLang="en-US" dirty="0" smtClean="0">
                <a:solidFill>
                  <a:srgbClr val="3333FF"/>
                </a:solidFill>
              </a:rPr>
              <a:t>学期，</a:t>
            </a:r>
            <a:r>
              <a:rPr lang="en-US" altLang="zh-CN" dirty="0" smtClean="0">
                <a:solidFill>
                  <a:srgbClr val="3333FF"/>
                </a:solidFill>
              </a:rPr>
              <a:t>812551482</a:t>
            </a:r>
            <a:r>
              <a:rPr lang="zh-CN" altLang="en-US" dirty="0" smtClean="0">
                <a:solidFill>
                  <a:srgbClr val="3333FF"/>
                </a:solidFill>
              </a:rPr>
              <a:t>；秋季学期，</a:t>
            </a:r>
            <a:r>
              <a:rPr lang="en-US" altLang="zh-CN" dirty="0" smtClean="0">
                <a:solidFill>
                  <a:srgbClr val="3333FF"/>
                </a:solidFill>
              </a:rPr>
              <a:t>787258515</a:t>
            </a:r>
            <a:endParaRPr lang="zh-CN" altLang="en-US" dirty="0" smtClean="0">
              <a:solidFill>
                <a:srgbClr val="3333FF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838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smtClean="0">
                <a:solidFill>
                  <a:srgbClr val="000099"/>
                </a:solidFill>
              </a:rPr>
              <a:t>课程介绍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3333FF"/>
                </a:solidFill>
              </a:rPr>
              <a:t>1 </a:t>
            </a:r>
            <a:r>
              <a:rPr lang="zh-CN" altLang="en-US" sz="2400" smtClean="0">
                <a:solidFill>
                  <a:srgbClr val="3333FF"/>
                </a:solidFill>
              </a:rPr>
              <a:t>介绍开发</a:t>
            </a:r>
            <a:r>
              <a:rPr lang="en-US" altLang="zh-CN" sz="2400" smtClean="0">
                <a:solidFill>
                  <a:srgbClr val="3333FF"/>
                </a:solidFill>
              </a:rPr>
              <a:t>Web</a:t>
            </a:r>
            <a:r>
              <a:rPr lang="zh-CN" altLang="en-US" sz="2400" smtClean="0">
                <a:solidFill>
                  <a:srgbClr val="3333FF"/>
                </a:solidFill>
              </a:rPr>
              <a:t>应用常用的编程工具和技术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400" smtClean="0">
              <a:solidFill>
                <a:srgbClr val="3333FF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CA" altLang="zh-CN" sz="2400" smtClean="0">
                <a:solidFill>
                  <a:srgbClr val="3333FF"/>
                </a:solidFill>
              </a:rPr>
              <a:t>2 </a:t>
            </a:r>
            <a:r>
              <a:rPr lang="zh-CN" altLang="en-CA" sz="2400" smtClean="0">
                <a:solidFill>
                  <a:srgbClr val="3333FF"/>
                </a:solidFill>
              </a:rPr>
              <a:t>重点讲授</a:t>
            </a:r>
            <a:r>
              <a:rPr lang="en-CA" altLang="zh-CN" sz="2400" smtClean="0">
                <a:solidFill>
                  <a:srgbClr val="3333FF"/>
                </a:solidFill>
              </a:rPr>
              <a:t>HTML</a:t>
            </a:r>
            <a:r>
              <a:rPr lang="zh-CN" altLang="en-CA" sz="2400" smtClean="0">
                <a:solidFill>
                  <a:srgbClr val="3333FF"/>
                </a:solidFill>
              </a:rPr>
              <a:t>、</a:t>
            </a:r>
            <a:r>
              <a:rPr lang="en-CA" altLang="zh-CN" sz="2400" smtClean="0">
                <a:solidFill>
                  <a:srgbClr val="3333FF"/>
                </a:solidFill>
              </a:rPr>
              <a:t>JavaScript</a:t>
            </a:r>
            <a:r>
              <a:rPr lang="zh-CN" altLang="en-CA" sz="2400" smtClean="0">
                <a:solidFill>
                  <a:srgbClr val="3333FF"/>
                </a:solidFill>
              </a:rPr>
              <a:t>、 </a:t>
            </a:r>
            <a:r>
              <a:rPr lang="en-CA" altLang="zh-CN" sz="2400" smtClean="0">
                <a:solidFill>
                  <a:srgbClr val="3333FF"/>
                </a:solidFill>
              </a:rPr>
              <a:t>PHP</a:t>
            </a:r>
            <a:r>
              <a:rPr lang="zh-CN" altLang="en-CA" sz="2400" smtClean="0">
                <a:solidFill>
                  <a:srgbClr val="3333FF"/>
                </a:solidFill>
              </a:rPr>
              <a:t>以及基于</a:t>
            </a:r>
            <a:r>
              <a:rPr lang="en-CA" altLang="zh-CN" sz="2400" smtClean="0">
                <a:solidFill>
                  <a:srgbClr val="3333FF"/>
                </a:solidFill>
              </a:rPr>
              <a:t>MySQL</a:t>
            </a:r>
            <a:r>
              <a:rPr lang="zh-CN" altLang="en-CA" sz="2400" smtClean="0">
                <a:solidFill>
                  <a:srgbClr val="3333FF"/>
                </a:solidFill>
              </a:rPr>
              <a:t>的</a:t>
            </a:r>
            <a:r>
              <a:rPr lang="en-CA" altLang="zh-CN" sz="2400" smtClean="0">
                <a:solidFill>
                  <a:srgbClr val="3333FF"/>
                </a:solidFill>
              </a:rPr>
              <a:t>Web</a:t>
            </a:r>
            <a:r>
              <a:rPr lang="zh-CN" altLang="en-CA" sz="2400" smtClean="0">
                <a:solidFill>
                  <a:srgbClr val="3333FF"/>
                </a:solidFill>
              </a:rPr>
              <a:t>数据库存取等内容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CA" sz="2400" smtClean="0">
              <a:solidFill>
                <a:srgbClr val="3333FF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CA" altLang="zh-CN" sz="2400" smtClean="0">
                <a:solidFill>
                  <a:srgbClr val="3333FF"/>
                </a:solidFill>
              </a:rPr>
              <a:t>3 </a:t>
            </a:r>
            <a:r>
              <a:rPr lang="zh-CN" altLang="en-CA" sz="2400" smtClean="0">
                <a:solidFill>
                  <a:srgbClr val="3333FF"/>
                </a:solidFill>
              </a:rPr>
              <a:t>通过本课程的学习，</a:t>
            </a:r>
            <a:r>
              <a:rPr lang="zh-CN" altLang="en-US" sz="2400" smtClean="0">
                <a:solidFill>
                  <a:srgbClr val="3333FF"/>
                </a:solidFill>
              </a:rPr>
              <a:t>让学生掌握</a:t>
            </a:r>
            <a:r>
              <a:rPr lang="en-US" altLang="zh-CN" sz="2400" smtClean="0">
                <a:solidFill>
                  <a:srgbClr val="3333FF"/>
                </a:solidFill>
              </a:rPr>
              <a:t>Web</a:t>
            </a:r>
            <a:r>
              <a:rPr lang="zh-CN" altLang="en-US" sz="2400" smtClean="0">
                <a:solidFill>
                  <a:srgbClr val="3333FF"/>
                </a:solidFill>
              </a:rPr>
              <a:t>开发的基本技术</a:t>
            </a:r>
          </a:p>
          <a:p>
            <a:pPr lvl="1" eaLnBrk="1" hangingPunct="1">
              <a:buClr>
                <a:srgbClr val="3333FF"/>
              </a:buClr>
              <a:buFont typeface="Wingdings" panose="05000000000000000000" pitchFamily="2" charset="2"/>
              <a:buChar char="Ø"/>
            </a:pPr>
            <a:r>
              <a:rPr lang="zh-CN" altLang="en-US" sz="2400" smtClean="0">
                <a:solidFill>
                  <a:srgbClr val="3333FF"/>
                </a:solidFill>
              </a:rPr>
              <a:t>（</a:t>
            </a:r>
            <a:r>
              <a:rPr lang="en-US" altLang="zh-CN" sz="2400" smtClean="0">
                <a:solidFill>
                  <a:srgbClr val="3333FF"/>
                </a:solidFill>
              </a:rPr>
              <a:t>1</a:t>
            </a:r>
            <a:r>
              <a:rPr lang="zh-CN" altLang="en-US" sz="2400" smtClean="0">
                <a:solidFill>
                  <a:srgbClr val="3333FF"/>
                </a:solidFill>
              </a:rPr>
              <a:t>）浏览器端编程</a:t>
            </a:r>
          </a:p>
          <a:p>
            <a:pPr lvl="1" eaLnBrk="1" hangingPunct="1">
              <a:buClr>
                <a:srgbClr val="3333FF"/>
              </a:buClr>
              <a:buFont typeface="Wingdings" panose="05000000000000000000" pitchFamily="2" charset="2"/>
              <a:buChar char="Ø"/>
            </a:pPr>
            <a:r>
              <a:rPr lang="zh-CN" altLang="en-US" sz="2400" smtClean="0">
                <a:solidFill>
                  <a:srgbClr val="3333FF"/>
                </a:solidFill>
              </a:rPr>
              <a:t>（</a:t>
            </a:r>
            <a:r>
              <a:rPr lang="en-US" altLang="zh-CN" sz="2400" smtClean="0">
                <a:solidFill>
                  <a:srgbClr val="3333FF"/>
                </a:solidFill>
              </a:rPr>
              <a:t>2</a:t>
            </a:r>
            <a:r>
              <a:rPr lang="zh-CN" altLang="en-US" sz="2400" smtClean="0">
                <a:solidFill>
                  <a:srgbClr val="3333FF"/>
                </a:solidFill>
              </a:rPr>
              <a:t>）</a:t>
            </a:r>
            <a:r>
              <a:rPr lang="en-US" altLang="zh-CN" sz="2400" smtClean="0">
                <a:solidFill>
                  <a:srgbClr val="3333FF"/>
                </a:solidFill>
              </a:rPr>
              <a:t>Web</a:t>
            </a:r>
            <a:r>
              <a:rPr lang="zh-CN" altLang="en-US" sz="2400" smtClean="0">
                <a:solidFill>
                  <a:srgbClr val="3333FF"/>
                </a:solidFill>
              </a:rPr>
              <a:t>服务器端编程</a:t>
            </a:r>
          </a:p>
          <a:p>
            <a:pPr lvl="1" eaLnBrk="1" hangingPunct="1">
              <a:buClr>
                <a:srgbClr val="3333FF"/>
              </a:buClr>
              <a:buFont typeface="Wingdings" panose="05000000000000000000" pitchFamily="2" charset="2"/>
              <a:buChar char="Ø"/>
            </a:pPr>
            <a:r>
              <a:rPr lang="zh-CN" altLang="en-US" sz="2400" smtClean="0">
                <a:solidFill>
                  <a:srgbClr val="3333FF"/>
                </a:solidFill>
              </a:rPr>
              <a:t>（</a:t>
            </a:r>
            <a:r>
              <a:rPr lang="en-US" altLang="zh-CN" sz="2400" smtClean="0">
                <a:solidFill>
                  <a:srgbClr val="3333FF"/>
                </a:solidFill>
              </a:rPr>
              <a:t>3</a:t>
            </a:r>
            <a:r>
              <a:rPr lang="zh-CN" altLang="en-US" sz="2400" smtClean="0">
                <a:solidFill>
                  <a:srgbClr val="3333FF"/>
                </a:solidFill>
              </a:rPr>
              <a:t>）</a:t>
            </a:r>
            <a:r>
              <a:rPr lang="en-US" altLang="zh-CN" sz="2400" smtClean="0">
                <a:solidFill>
                  <a:srgbClr val="3333FF"/>
                </a:solidFill>
              </a:rPr>
              <a:t>Web</a:t>
            </a:r>
            <a:r>
              <a:rPr lang="zh-CN" altLang="en-US" sz="2400" smtClean="0">
                <a:solidFill>
                  <a:srgbClr val="3333FF"/>
                </a:solidFill>
              </a:rPr>
              <a:t>服务器访问后台数据库</a:t>
            </a:r>
            <a:r>
              <a:rPr lang="zh-CN" altLang="en-US" sz="2000" smtClean="0">
                <a:solidFill>
                  <a:srgbClr val="3333FF"/>
                </a:solidFill>
              </a:rPr>
              <a:t>  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13031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0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0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smtClean="0">
                <a:solidFill>
                  <a:srgbClr val="000099"/>
                </a:solidFill>
              </a:rPr>
              <a:t>课程介绍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1 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本课程共</a:t>
            </a: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40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个学时，</a:t>
            </a: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2.5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个学分</a:t>
            </a: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,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必修的专业基础课。 </a:t>
            </a:r>
          </a:p>
          <a:p>
            <a:pPr eaLnBrk="1" hangingPunct="1"/>
            <a:endParaRPr lang="zh-CN" altLang="en-US" sz="240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2 32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个理论课时，</a:t>
            </a: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8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个实验课时。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40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3 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开卷考试，考试题目中实验占到</a:t>
            </a: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40%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，大家平时学习一定要</a:t>
            </a:r>
            <a:r>
              <a:rPr lang="zh-CN" altLang="en-US" sz="2400" smtClean="0">
                <a:solidFill>
                  <a:srgbClr val="FF0000"/>
                </a:solidFill>
                <a:latin typeface="宋体" panose="02010600030101010101" pitchFamily="2" charset="-122"/>
              </a:rPr>
              <a:t>自己动手编网页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。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7446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smtClean="0">
                <a:solidFill>
                  <a:srgbClr val="000099"/>
                </a:solidFill>
              </a:rPr>
              <a:t>学习方法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>
              <a:buFont typeface="Wingdings" panose="05000000000000000000" pitchFamily="2" charset="2"/>
              <a:buNone/>
            </a:pPr>
            <a:endParaRPr lang="en-US" altLang="zh-CN" sz="2400" dirty="0" smtClean="0">
              <a:solidFill>
                <a:srgbClr val="3333FF"/>
              </a:solidFill>
            </a:endParaRP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en-US" altLang="zh-CN" sz="2400" dirty="0" smtClean="0">
                <a:solidFill>
                  <a:srgbClr val="3333FF"/>
                </a:solidFill>
              </a:rPr>
              <a:t>1 </a:t>
            </a:r>
            <a:r>
              <a:rPr lang="zh-CN" altLang="en-US" sz="2400" dirty="0" smtClean="0">
                <a:solidFill>
                  <a:srgbClr val="3333FF"/>
                </a:solidFill>
              </a:rPr>
              <a:t>在自己的机子上安装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wamp</a:t>
            </a:r>
            <a:r>
              <a:rPr lang="en-US" altLang="zh-CN" sz="2400" dirty="0" smtClean="0">
                <a:solidFill>
                  <a:srgbClr val="3333FF"/>
                </a:solidFill>
              </a:rPr>
              <a:t>(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windows+apache+mysql+php</a:t>
            </a:r>
            <a:r>
              <a:rPr lang="en-US" altLang="zh-CN" sz="2400" dirty="0" smtClean="0">
                <a:solidFill>
                  <a:srgbClr val="3333FF"/>
                </a:solidFill>
              </a:rPr>
              <a:t>)</a:t>
            </a:r>
            <a:r>
              <a:rPr lang="zh-CN" altLang="en-US" sz="2400" dirty="0" smtClean="0">
                <a:solidFill>
                  <a:srgbClr val="3333FF"/>
                </a:solidFill>
              </a:rPr>
              <a:t>或者</a:t>
            </a:r>
            <a:r>
              <a:rPr lang="en-US" altLang="zh-CN" sz="2400" dirty="0" smtClean="0">
                <a:solidFill>
                  <a:srgbClr val="3333FF"/>
                </a:solidFill>
              </a:rPr>
              <a:t>lamp (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linux+apache+mysql+php</a:t>
            </a:r>
            <a:r>
              <a:rPr lang="en-US" altLang="zh-CN" sz="2400" dirty="0" smtClean="0">
                <a:solidFill>
                  <a:srgbClr val="3333FF"/>
                </a:solidFill>
              </a:rPr>
              <a:t>),</a:t>
            </a:r>
            <a:r>
              <a:rPr lang="zh-CN" altLang="en-US" sz="2400" dirty="0" smtClean="0">
                <a:solidFill>
                  <a:srgbClr val="3333FF"/>
                </a:solidFill>
              </a:rPr>
              <a:t>再安装一个编辑器比如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Frontpage</a:t>
            </a:r>
            <a:r>
              <a:rPr lang="zh-CN" altLang="en-US" sz="2400" dirty="0" smtClean="0">
                <a:solidFill>
                  <a:srgbClr val="3333FF"/>
                </a:solidFill>
              </a:rPr>
              <a:t>或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Dreamweave</a:t>
            </a:r>
            <a:r>
              <a:rPr lang="zh-CN" altLang="en-US" sz="2400" dirty="0" smtClean="0">
                <a:solidFill>
                  <a:srgbClr val="3333FF"/>
                </a:solidFill>
              </a:rPr>
              <a:t>或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Editplus</a:t>
            </a:r>
            <a:r>
              <a:rPr lang="zh-CN" altLang="en-US" sz="2400" dirty="0" smtClean="0">
                <a:solidFill>
                  <a:srgbClr val="3333FF"/>
                </a:solidFill>
              </a:rPr>
              <a:t>。</a:t>
            </a:r>
          </a:p>
          <a:p>
            <a:pPr algn="just" eaLnBrk="1" hangingPunct="1"/>
            <a:endParaRPr lang="zh-CN" altLang="en-US" sz="2400" dirty="0" smtClean="0">
              <a:solidFill>
                <a:srgbClr val="3333FF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dirty="0" smtClean="0">
                <a:solidFill>
                  <a:srgbClr val="3333FF"/>
                </a:solidFill>
              </a:rPr>
              <a:t>2 </a:t>
            </a:r>
            <a:r>
              <a:rPr lang="zh-CN" altLang="en-US" sz="2400" dirty="0" smtClean="0">
                <a:solidFill>
                  <a:srgbClr val="3333FF"/>
                </a:solidFill>
              </a:rPr>
              <a:t>仅仅是学习用，推荐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Editplus</a:t>
            </a:r>
            <a:r>
              <a:rPr lang="zh-CN" altLang="en-US" sz="2400" dirty="0" smtClean="0">
                <a:solidFill>
                  <a:srgbClr val="3333FF"/>
                </a:solidFill>
              </a:rPr>
              <a:t>或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WinEdit</a:t>
            </a:r>
            <a:r>
              <a:rPr lang="zh-CN" altLang="en-US" sz="2400" dirty="0" smtClean="0">
                <a:solidFill>
                  <a:srgbClr val="3333FF"/>
                </a:solidFill>
              </a:rPr>
              <a:t>足够用。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</a:rPr>
              <a:t>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dirty="0" smtClean="0">
                <a:solidFill>
                  <a:srgbClr val="3333FF"/>
                </a:solidFill>
              </a:rPr>
              <a:t>3 </a:t>
            </a:r>
            <a:r>
              <a:rPr lang="zh-CN" altLang="en-US" sz="2400" dirty="0" smtClean="0">
                <a:solidFill>
                  <a:srgbClr val="3333FF"/>
                </a:solidFill>
              </a:rPr>
              <a:t>内容有趣，鼓励大家随心所欲地创建个人风格的网站。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400" dirty="0" smtClean="0">
              <a:solidFill>
                <a:srgbClr val="3333FF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400" dirty="0" smtClean="0">
              <a:solidFill>
                <a:srgbClr val="3333FF"/>
              </a:solidFill>
            </a:endParaRPr>
          </a:p>
          <a:p>
            <a:pPr eaLnBrk="1" hangingPunct="1"/>
            <a:endParaRPr lang="en-US" altLang="zh-CN" sz="2400" dirty="0" smtClean="0">
              <a:solidFill>
                <a:srgbClr val="3333FF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1907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smtClean="0">
                <a:solidFill>
                  <a:srgbClr val="000099"/>
                </a:solidFill>
              </a:rPr>
              <a:t>学习方法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zh-CN" sz="2800" dirty="0" smtClean="0">
              <a:solidFill>
                <a:srgbClr val="3333FF"/>
              </a:solidFill>
            </a:endParaRP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400" dirty="0" smtClean="0">
                <a:solidFill>
                  <a:srgbClr val="3333FF"/>
                </a:solidFill>
              </a:rPr>
              <a:t>4 </a:t>
            </a:r>
            <a:r>
              <a:rPr lang="zh-CN" altLang="en-US" sz="2400" dirty="0" smtClean="0">
                <a:solidFill>
                  <a:srgbClr val="3333FF"/>
                </a:solidFill>
              </a:rPr>
              <a:t>英文的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ppt</a:t>
            </a:r>
            <a:r>
              <a:rPr lang="zh-CN" altLang="en-US" sz="2400" dirty="0" smtClean="0">
                <a:solidFill>
                  <a:srgbClr val="3333FF"/>
                </a:solidFill>
              </a:rPr>
              <a:t>，上课</a:t>
            </a:r>
            <a:r>
              <a:rPr lang="zh-CN" altLang="en-US" sz="2400" dirty="0">
                <a:solidFill>
                  <a:srgbClr val="3333FF"/>
                </a:solidFill>
              </a:rPr>
              <a:t>讲解</a:t>
            </a:r>
            <a:r>
              <a:rPr lang="zh-CN" altLang="en-US" sz="2400" dirty="0" smtClean="0">
                <a:solidFill>
                  <a:srgbClr val="3333FF"/>
                </a:solidFill>
              </a:rPr>
              <a:t>以中文为主，提倡大家认真预习。</a:t>
            </a:r>
          </a:p>
          <a:p>
            <a:pPr eaLnBrk="1" hangingPunct="1">
              <a:defRPr/>
            </a:pPr>
            <a:endParaRPr lang="zh-CN" altLang="en-US" sz="2400" dirty="0" smtClean="0">
              <a:solidFill>
                <a:srgbClr val="3333FF"/>
              </a:solidFill>
            </a:endParaRP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400" dirty="0" smtClean="0">
                <a:solidFill>
                  <a:srgbClr val="3333FF"/>
                </a:solidFill>
              </a:rPr>
              <a:t>5 </a:t>
            </a:r>
            <a:r>
              <a:rPr lang="zh-CN" altLang="en-US" sz="2400" dirty="0" smtClean="0">
                <a:solidFill>
                  <a:srgbClr val="3333FF"/>
                </a:solidFill>
              </a:rPr>
              <a:t>关键的英文缩写，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ppt</a:t>
            </a:r>
            <a:r>
              <a:rPr lang="zh-CN" altLang="en-US" sz="2400" dirty="0" smtClean="0">
                <a:solidFill>
                  <a:srgbClr val="3333FF"/>
                </a:solidFill>
              </a:rPr>
              <a:t>下部会列出，尤其要注意。</a:t>
            </a:r>
            <a:endParaRPr lang="en-US" altLang="zh-CN" sz="2400" dirty="0" smtClean="0">
              <a:solidFill>
                <a:srgbClr val="3333FF"/>
              </a:solidFill>
            </a:endParaRPr>
          </a:p>
          <a:p>
            <a:pPr eaLnBrk="1" hangingPunct="1">
              <a:defRPr/>
            </a:pPr>
            <a:endParaRPr lang="en-US" altLang="zh-CN" sz="2400" dirty="0" smtClean="0">
              <a:solidFill>
                <a:srgbClr val="3333FF"/>
              </a:solidFill>
            </a:endParaRP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400" dirty="0" smtClean="0">
                <a:solidFill>
                  <a:srgbClr val="3333FF"/>
                </a:solidFill>
              </a:rPr>
              <a:t>6 </a:t>
            </a:r>
            <a:r>
              <a:rPr lang="zh-CN" altLang="en-US" sz="2400" dirty="0" smtClean="0">
                <a:solidFill>
                  <a:srgbClr val="3333FF"/>
                </a:solidFill>
              </a:rPr>
              <a:t>自己找老师拷贝</a:t>
            </a:r>
            <a:r>
              <a:rPr lang="zh-CN" altLang="en-US" sz="2400" dirty="0">
                <a:solidFill>
                  <a:srgbClr val="3333FF"/>
                </a:solidFill>
              </a:rPr>
              <a:t>相</a:t>
            </a:r>
            <a:r>
              <a:rPr lang="zh-CN" altLang="en-US" sz="2400" dirty="0" smtClean="0">
                <a:solidFill>
                  <a:srgbClr val="3333FF"/>
                </a:solidFill>
              </a:rPr>
              <a:t>关学习资料，会在</a:t>
            </a:r>
            <a:r>
              <a:rPr lang="en-US" altLang="zh-CN" sz="2400" dirty="0" smtClean="0">
                <a:solidFill>
                  <a:srgbClr val="3333FF"/>
                </a:solidFill>
              </a:rPr>
              <a:t>QQ</a:t>
            </a:r>
            <a:r>
              <a:rPr lang="zh-CN" altLang="en-US" sz="2400" dirty="0" smtClean="0">
                <a:solidFill>
                  <a:srgbClr val="3333FF"/>
                </a:solidFill>
              </a:rPr>
              <a:t>群</a:t>
            </a:r>
            <a:r>
              <a:rPr lang="zh-CN" altLang="en-US" sz="2400" smtClean="0">
                <a:solidFill>
                  <a:srgbClr val="3333FF"/>
                </a:solidFill>
              </a:rPr>
              <a:t>上传。</a:t>
            </a:r>
            <a:endParaRPr lang="en-US" altLang="zh-CN" sz="2400" dirty="0" smtClean="0">
              <a:solidFill>
                <a:srgbClr val="3333FF"/>
              </a:solidFill>
            </a:endParaRP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endParaRPr lang="en-US" altLang="zh-CN" sz="2400" dirty="0">
              <a:solidFill>
                <a:srgbClr val="3333FF"/>
              </a:solidFill>
            </a:endParaRP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400" dirty="0" smtClean="0">
                <a:solidFill>
                  <a:srgbClr val="3333FF"/>
                </a:solidFill>
              </a:rPr>
              <a:t>7 </a:t>
            </a:r>
            <a:r>
              <a:rPr lang="zh-CN" altLang="en-US" sz="2400" dirty="0" smtClean="0">
                <a:solidFill>
                  <a:srgbClr val="3333FF"/>
                </a:solidFill>
              </a:rPr>
              <a:t>推荐学习网站</a:t>
            </a:r>
            <a:r>
              <a:rPr lang="en-US" altLang="zh-CN" sz="2400" dirty="0" smtClean="0">
                <a:solidFill>
                  <a:srgbClr val="3333FF"/>
                </a:solidFill>
              </a:rPr>
              <a:t>-</a:t>
            </a:r>
            <a:r>
              <a:rPr lang="zh-CN" altLang="en-US" sz="2400" dirty="0">
                <a:solidFill>
                  <a:srgbClr val="3333FF"/>
                </a:solidFill>
              </a:rPr>
              <a:t>菜</a:t>
            </a:r>
            <a:r>
              <a:rPr lang="zh-CN" altLang="en-US" sz="2400" dirty="0" smtClean="0">
                <a:solidFill>
                  <a:srgbClr val="3333FF"/>
                </a:solidFill>
              </a:rPr>
              <a:t>鸟编程</a:t>
            </a:r>
            <a:endParaRPr lang="en-US" altLang="zh-CN" sz="2400" dirty="0" smtClean="0">
              <a:solidFill>
                <a:srgbClr val="3333FF"/>
              </a:solidFill>
            </a:endParaRPr>
          </a:p>
          <a:p>
            <a:pPr marL="0" indent="0" eaLnBrk="1" hangingPunct="1">
              <a:buNone/>
              <a:defRPr/>
            </a:pPr>
            <a:r>
              <a:rPr lang="en-US" altLang="zh-CN" sz="2400" dirty="0">
                <a:solidFill>
                  <a:srgbClr val="3333FF"/>
                </a:solidFill>
              </a:rPr>
              <a:t> </a:t>
            </a:r>
            <a:r>
              <a:rPr lang="en-US" altLang="zh-CN" sz="2400" dirty="0" smtClean="0">
                <a:solidFill>
                  <a:srgbClr val="3333FF"/>
                </a:solidFill>
              </a:rPr>
              <a:t>              https</a:t>
            </a:r>
            <a:r>
              <a:rPr lang="en-US" altLang="zh-CN" sz="2400" dirty="0">
                <a:solidFill>
                  <a:srgbClr val="3333FF"/>
                </a:solidFill>
              </a:rPr>
              <a:t>://www.runoob.com/</a:t>
            </a:r>
            <a:endParaRPr lang="zh-CN" altLang="en-US" sz="2400" dirty="0" smtClean="0">
              <a:solidFill>
                <a:srgbClr val="3333FF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5777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smtClean="0">
                <a:solidFill>
                  <a:srgbClr val="000099"/>
                </a:solidFill>
              </a:rPr>
              <a:t>教材和实验指导书</a:t>
            </a:r>
            <a:r>
              <a:rPr lang="zh-CN" altLang="en-US" smtClean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Clr>
                <a:srgbClr val="3333FF"/>
              </a:buClr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solidFill>
                  <a:srgbClr val="3333FF"/>
                </a:solidFill>
              </a:rPr>
              <a:t>教材：</a:t>
            </a:r>
            <a:r>
              <a:rPr lang="en-US" altLang="zh-CN" sz="2400" dirty="0" smtClean="0">
                <a:solidFill>
                  <a:srgbClr val="3333FF"/>
                </a:solidFill>
              </a:rPr>
              <a:t>《programming the world wide web</a:t>
            </a:r>
            <a:r>
              <a:rPr lang="zh-CN" altLang="en-US" sz="2400" dirty="0" smtClean="0">
                <a:solidFill>
                  <a:srgbClr val="3333FF"/>
                </a:solidFill>
              </a:rPr>
              <a:t>（</a:t>
            </a:r>
            <a:r>
              <a:rPr lang="en-US" altLang="zh-CN" sz="2400" dirty="0" smtClean="0">
                <a:solidFill>
                  <a:srgbClr val="3333FF"/>
                </a:solidFill>
              </a:rPr>
              <a:t>8th edition</a:t>
            </a:r>
            <a:r>
              <a:rPr lang="zh-CN" altLang="en-US" sz="2400" dirty="0" smtClean="0">
                <a:solidFill>
                  <a:srgbClr val="3333FF"/>
                </a:solidFill>
              </a:rPr>
              <a:t>）</a:t>
            </a:r>
            <a:r>
              <a:rPr lang="en-US" altLang="zh-CN" sz="2400" dirty="0" smtClean="0">
                <a:solidFill>
                  <a:srgbClr val="3333FF"/>
                </a:solidFill>
              </a:rPr>
              <a:t>》</a:t>
            </a:r>
            <a:r>
              <a:rPr lang="zh-CN" altLang="en-US" sz="2400" dirty="0" smtClean="0">
                <a:solidFill>
                  <a:srgbClr val="3333FF"/>
                </a:solidFill>
              </a:rPr>
              <a:t>，集体复印（聚划算</a:t>
            </a:r>
            <a:r>
              <a:rPr lang="en-US" altLang="zh-CN" sz="2400" dirty="0" smtClean="0">
                <a:solidFill>
                  <a:srgbClr val="3333FF"/>
                </a:solidFill>
              </a:rPr>
              <a:t>)</a:t>
            </a:r>
            <a:r>
              <a:rPr lang="zh-CN" altLang="en-US" sz="2400" dirty="0" smtClean="0">
                <a:solidFill>
                  <a:srgbClr val="3333FF"/>
                </a:solidFill>
              </a:rPr>
              <a:t>，可以只复印如下章节：</a:t>
            </a:r>
            <a:r>
              <a:rPr lang="en-US" altLang="zh-CN" sz="2400" dirty="0" smtClean="0">
                <a:solidFill>
                  <a:srgbClr val="3333FF"/>
                </a:solidFill>
              </a:rPr>
              <a:t>1~5</a:t>
            </a:r>
            <a:r>
              <a:rPr lang="zh-CN" altLang="en-US" sz="2400" dirty="0" smtClean="0">
                <a:solidFill>
                  <a:srgbClr val="3333FF"/>
                </a:solidFill>
              </a:rPr>
              <a:t>，</a:t>
            </a:r>
            <a:r>
              <a:rPr lang="en-US" altLang="zh-CN" sz="2400" dirty="0" smtClean="0">
                <a:solidFill>
                  <a:srgbClr val="3333FF"/>
                </a:solidFill>
              </a:rPr>
              <a:t>7</a:t>
            </a:r>
            <a:r>
              <a:rPr lang="zh-CN" altLang="en-US" sz="2400" dirty="0" smtClean="0">
                <a:solidFill>
                  <a:srgbClr val="3333FF"/>
                </a:solidFill>
              </a:rPr>
              <a:t>，</a:t>
            </a:r>
            <a:r>
              <a:rPr lang="en-US" altLang="zh-CN" sz="2400" dirty="0" smtClean="0">
                <a:solidFill>
                  <a:srgbClr val="3333FF"/>
                </a:solidFill>
              </a:rPr>
              <a:t>9</a:t>
            </a:r>
            <a:r>
              <a:rPr lang="zh-CN" altLang="en-US" sz="2400" dirty="0" smtClean="0">
                <a:solidFill>
                  <a:srgbClr val="3333FF"/>
                </a:solidFill>
              </a:rPr>
              <a:t>，</a:t>
            </a:r>
            <a:r>
              <a:rPr lang="en-US" altLang="zh-CN" sz="2400" dirty="0" smtClean="0">
                <a:solidFill>
                  <a:srgbClr val="3333FF"/>
                </a:solidFill>
              </a:rPr>
              <a:t>13</a:t>
            </a:r>
            <a:r>
              <a:rPr lang="zh-CN" altLang="en-US" sz="2400" dirty="0" smtClean="0">
                <a:solidFill>
                  <a:srgbClr val="3333FF"/>
                </a:solidFill>
              </a:rPr>
              <a:t>，</a:t>
            </a:r>
            <a:r>
              <a:rPr lang="zh-CN" altLang="en-US" sz="2400" dirty="0" smtClean="0">
                <a:solidFill>
                  <a:srgbClr val="FF0000"/>
                </a:solidFill>
              </a:rPr>
              <a:t>必须包括课后的习题</a:t>
            </a:r>
            <a:r>
              <a:rPr lang="zh-CN" altLang="en-US" sz="2400" dirty="0" smtClean="0">
                <a:solidFill>
                  <a:srgbClr val="3333FF"/>
                </a:solidFill>
              </a:rPr>
              <a:t>。</a:t>
            </a:r>
          </a:p>
          <a:p>
            <a:pPr eaLnBrk="1" hangingPunct="1">
              <a:lnSpc>
                <a:spcPct val="90000"/>
              </a:lnSpc>
              <a:buClr>
                <a:srgbClr val="3333FF"/>
              </a:buClr>
              <a:buFont typeface="Wingdings" panose="05000000000000000000" pitchFamily="2" charset="2"/>
              <a:buNone/>
            </a:pPr>
            <a:endParaRPr lang="zh-CN" altLang="en-US" sz="2400" dirty="0" smtClean="0">
              <a:solidFill>
                <a:srgbClr val="3333FF"/>
              </a:solidFill>
            </a:endParaRPr>
          </a:p>
          <a:p>
            <a:pPr eaLnBrk="1" hangingPunct="1">
              <a:lnSpc>
                <a:spcPct val="90000"/>
              </a:lnSpc>
              <a:buClr>
                <a:srgbClr val="3333FF"/>
              </a:buClr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solidFill>
                  <a:srgbClr val="3333FF"/>
                </a:solidFill>
              </a:rPr>
              <a:t>实验指导书：</a:t>
            </a:r>
            <a:r>
              <a:rPr lang="en-US" altLang="zh-CN" sz="2400" dirty="0" smtClean="0">
                <a:solidFill>
                  <a:srgbClr val="3333FF"/>
                </a:solidFill>
              </a:rPr>
              <a:t>《Web</a:t>
            </a:r>
            <a:r>
              <a:rPr lang="zh-CN" altLang="en-US" sz="2400" dirty="0" smtClean="0">
                <a:solidFill>
                  <a:srgbClr val="3333FF"/>
                </a:solidFill>
              </a:rPr>
              <a:t>技术（双语）实验指导书</a:t>
            </a:r>
            <a:r>
              <a:rPr lang="en-US" altLang="zh-CN" sz="2400" dirty="0" smtClean="0">
                <a:solidFill>
                  <a:srgbClr val="3333FF"/>
                </a:solidFill>
              </a:rPr>
              <a:t>》</a:t>
            </a:r>
            <a:r>
              <a:rPr lang="zh-CN" altLang="en-US" sz="2400" dirty="0" smtClean="0">
                <a:solidFill>
                  <a:srgbClr val="3333FF"/>
                </a:solidFill>
              </a:rPr>
              <a:t>（韩京宇编），到校教材科领。</a:t>
            </a:r>
          </a:p>
          <a:p>
            <a:pPr eaLnBrk="1" hangingPunct="1">
              <a:lnSpc>
                <a:spcPct val="90000"/>
              </a:lnSpc>
              <a:buClr>
                <a:srgbClr val="3333FF"/>
              </a:buClr>
              <a:buFont typeface="Wingdings" panose="05000000000000000000" pitchFamily="2" charset="2"/>
              <a:buChar char="Ø"/>
            </a:pPr>
            <a:endParaRPr lang="zh-CN" altLang="en-US" sz="2400" dirty="0" smtClean="0">
              <a:solidFill>
                <a:srgbClr val="3333FF"/>
              </a:solidFill>
            </a:endParaRPr>
          </a:p>
          <a:p>
            <a:pPr eaLnBrk="1" hangingPunct="1">
              <a:lnSpc>
                <a:spcPct val="90000"/>
              </a:lnSpc>
              <a:buClr>
                <a:srgbClr val="3333FF"/>
              </a:buClr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solidFill>
                  <a:srgbClr val="3333FF"/>
                </a:solidFill>
              </a:rPr>
              <a:t>给你们一份电子版教材和电子版实验指导书（免费的！）。</a:t>
            </a:r>
          </a:p>
          <a:p>
            <a:pPr eaLnBrk="1" hangingPunct="1">
              <a:lnSpc>
                <a:spcPct val="90000"/>
              </a:lnSpc>
              <a:buClr>
                <a:srgbClr val="3333FF"/>
              </a:buClr>
              <a:buFont typeface="Wingdings" panose="05000000000000000000" pitchFamily="2" charset="2"/>
              <a:buChar char="Ø"/>
            </a:pPr>
            <a:endParaRPr lang="zh-CN" altLang="en-US" sz="2400" dirty="0" smtClean="0">
              <a:solidFill>
                <a:srgbClr val="3333FF"/>
              </a:solidFill>
            </a:endParaRPr>
          </a:p>
          <a:p>
            <a:pPr eaLnBrk="1" hangingPunct="1">
              <a:lnSpc>
                <a:spcPct val="90000"/>
              </a:lnSpc>
              <a:buClr>
                <a:srgbClr val="3333FF"/>
              </a:buClr>
              <a:buFont typeface="Wingdings" panose="05000000000000000000" pitchFamily="2" charset="2"/>
              <a:buNone/>
            </a:pPr>
            <a:endParaRPr lang="zh-CN" altLang="en-US" sz="2400" dirty="0" smtClean="0">
              <a:solidFill>
                <a:srgbClr val="3333FF"/>
              </a:solidFill>
            </a:endParaRPr>
          </a:p>
          <a:p>
            <a:pPr eaLnBrk="1" hangingPunct="1">
              <a:lnSpc>
                <a:spcPct val="90000"/>
              </a:lnSpc>
              <a:buClr>
                <a:srgbClr val="3333FF"/>
              </a:buClr>
              <a:buFont typeface="Wingdings" panose="05000000000000000000" pitchFamily="2" charset="2"/>
              <a:buChar char="Ø"/>
            </a:pPr>
            <a:endParaRPr lang="zh-CN" altLang="en-US" sz="2400" dirty="0" smtClean="0">
              <a:solidFill>
                <a:srgbClr val="3333FF"/>
              </a:solidFill>
            </a:endParaRPr>
          </a:p>
          <a:p>
            <a:pPr eaLnBrk="1" hangingPunct="1">
              <a:lnSpc>
                <a:spcPct val="90000"/>
              </a:lnSpc>
              <a:buClr>
                <a:srgbClr val="3333FF"/>
              </a:buClr>
              <a:buFont typeface="Wingdings" panose="05000000000000000000" pitchFamily="2" charset="2"/>
              <a:buChar char="Ø"/>
            </a:pPr>
            <a:endParaRPr lang="en-US" altLang="zh-CN" sz="2400" dirty="0" smtClean="0">
              <a:solidFill>
                <a:srgbClr val="3333FF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13524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smtClean="0">
                <a:solidFill>
                  <a:srgbClr val="000099"/>
                </a:solidFill>
              </a:rPr>
              <a:t>学习要求（</a:t>
            </a:r>
            <a:r>
              <a:rPr lang="en-US" altLang="zh-CN" sz="3200" smtClean="0">
                <a:solidFill>
                  <a:srgbClr val="000099"/>
                </a:solidFill>
              </a:rPr>
              <a:t>5</a:t>
            </a:r>
            <a:r>
              <a:rPr lang="zh-CN" altLang="en-US" sz="3200" smtClean="0">
                <a:solidFill>
                  <a:srgbClr val="000099"/>
                </a:solidFill>
              </a:rPr>
              <a:t>点）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Char char="Ø"/>
            </a:pP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不迟到，不早退，迟到请勿进。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endParaRPr lang="zh-CN" altLang="en-US" sz="240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课堂安静，有事自己出去。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endParaRPr lang="zh-CN" altLang="en-US" sz="240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课堂练习和课后认真完成（</a:t>
            </a:r>
            <a:r>
              <a:rPr lang="zh-CN" altLang="en-US" sz="2400" smtClean="0">
                <a:solidFill>
                  <a:srgbClr val="FF0000"/>
                </a:solidFill>
                <a:latin typeface="宋体" panose="02010600030101010101" pitchFamily="2" charset="-122"/>
              </a:rPr>
              <a:t>课堂练习比较多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，记成绩）。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endParaRPr lang="zh-CN" altLang="en-US" sz="240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实验认真完成（</a:t>
            </a: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3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个实验，记成绩）。</a:t>
            </a:r>
          </a:p>
          <a:p>
            <a:pPr eaLnBrk="1" hangingPunct="1">
              <a:buFont typeface="Wingdings" panose="05000000000000000000" pitchFamily="2" charset="2"/>
              <a:buChar char="Ø"/>
            </a:pPr>
            <a:endParaRPr lang="zh-CN" altLang="en-US" sz="240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Char char="Ø"/>
            </a:pP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平时表现（课堂提问等）占</a:t>
            </a: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30%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（通达占</a:t>
            </a:r>
            <a:r>
              <a:rPr lang="en-US" altLang="zh-CN" sz="2400" smtClean="0">
                <a:solidFill>
                  <a:srgbClr val="3333FF"/>
                </a:solidFill>
                <a:latin typeface="宋体" panose="02010600030101010101" pitchFamily="2" charset="-122"/>
              </a:rPr>
              <a:t>40%</a:t>
            </a:r>
            <a:r>
              <a:rPr lang="zh-CN" altLang="en-US" sz="2400" smtClean="0">
                <a:solidFill>
                  <a:srgbClr val="3333FF"/>
                </a:solidFill>
                <a:latin typeface="宋体" panose="02010600030101010101" pitchFamily="2" charset="-122"/>
              </a:rPr>
              <a:t>）。</a:t>
            </a:r>
            <a:endParaRPr lang="en-US" altLang="zh-CN" sz="240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/>
            <a:endParaRPr lang="en-US" altLang="zh-CN" smtClean="0">
              <a:solidFill>
                <a:srgbClr val="3333FF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10529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smtClean="0">
                <a:solidFill>
                  <a:srgbClr val="000099"/>
                </a:solidFill>
              </a:rPr>
              <a:t>答疑安排</a:t>
            </a:r>
            <a:r>
              <a:rPr lang="zh-CN" altLang="en-US" sz="3200" b="1" smtClean="0"/>
              <a:t/>
            </a:r>
            <a:br>
              <a:rPr lang="zh-CN" altLang="en-US" sz="3200" b="1" smtClean="0"/>
            </a:br>
            <a:endParaRPr lang="zh-CN" altLang="en-US" sz="3200" b="1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077200" cy="4530725"/>
          </a:xfrm>
        </p:spPr>
        <p:txBody>
          <a:bodyPr/>
          <a:lstStyle/>
          <a:p>
            <a:pPr eaLnBrk="1" hangingPunct="1">
              <a:buClr>
                <a:srgbClr val="3333FF"/>
              </a:buClr>
              <a:buFont typeface="Wingdings" panose="05000000000000000000" pitchFamily="2" charset="2"/>
              <a:buNone/>
            </a:pPr>
            <a:endParaRPr lang="en-US" altLang="zh-CN" sz="2400" dirty="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Clr>
                <a:srgbClr val="3333FF"/>
              </a:buClr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时间：</a:t>
            </a:r>
            <a:endParaRPr lang="en-US" altLang="zh-CN" sz="2400" dirty="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Clr>
                <a:srgbClr val="3333FF"/>
              </a:buClr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3333FF"/>
                </a:solidFill>
                <a:latin typeface="宋体" panose="02010600030101010101" pitchFamily="2" charset="-122"/>
              </a:rPr>
              <a:t> </a:t>
            </a:r>
            <a:r>
              <a:rPr lang="en-US" altLang="zh-CN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  </a:t>
            </a:r>
            <a:endParaRPr lang="zh-CN" altLang="en-US" sz="2400" dirty="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Clr>
                <a:srgbClr val="3333FF"/>
              </a:buClr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   </a:t>
            </a:r>
            <a:r>
              <a:rPr lang="zh-CN" altLang="en-US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星期二中午</a:t>
            </a:r>
            <a:r>
              <a:rPr lang="en-US" altLang="zh-CN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12</a:t>
            </a:r>
            <a:r>
              <a:rPr lang="zh-CN" altLang="en-US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：</a:t>
            </a:r>
            <a:r>
              <a:rPr lang="en-US" altLang="zh-CN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00</a:t>
            </a:r>
            <a:r>
              <a:rPr lang="zh-CN" altLang="en-US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－</a:t>
            </a:r>
            <a:r>
              <a:rPr lang="en-US" altLang="zh-CN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12</a:t>
            </a:r>
            <a:r>
              <a:rPr lang="zh-CN" altLang="en-US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：</a:t>
            </a:r>
            <a:r>
              <a:rPr lang="en-US" altLang="zh-CN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30</a:t>
            </a:r>
          </a:p>
          <a:p>
            <a:pPr eaLnBrk="1" hangingPunct="1">
              <a:buClr>
                <a:srgbClr val="3333FF"/>
              </a:buClr>
              <a:buFont typeface="Wingdings" panose="05000000000000000000" pitchFamily="2" charset="2"/>
              <a:buNone/>
            </a:pPr>
            <a:r>
              <a:rPr lang="en-US" altLang="zh-CN" sz="2400" dirty="0">
                <a:solidFill>
                  <a:srgbClr val="3333FF"/>
                </a:solidFill>
                <a:latin typeface="宋体" panose="02010600030101010101" pitchFamily="2" charset="-122"/>
              </a:rPr>
              <a:t> </a:t>
            </a:r>
            <a:r>
              <a:rPr lang="en-US" altLang="zh-CN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      </a:t>
            </a:r>
          </a:p>
          <a:p>
            <a:pPr eaLnBrk="1" hangingPunct="1">
              <a:buClr>
                <a:srgbClr val="3333FF"/>
              </a:buClr>
              <a:buFont typeface="Wingdings" panose="05000000000000000000" pitchFamily="2" charset="2"/>
              <a:buNone/>
            </a:pPr>
            <a:endParaRPr lang="en-US" altLang="zh-CN" sz="2400" dirty="0" smtClean="0">
              <a:solidFill>
                <a:srgbClr val="3333FF"/>
              </a:solidFill>
              <a:latin typeface="宋体" panose="02010600030101010101" pitchFamily="2" charset="-122"/>
            </a:endParaRPr>
          </a:p>
          <a:p>
            <a:pPr eaLnBrk="1" hangingPunct="1">
              <a:buClr>
                <a:srgbClr val="3333FF"/>
              </a:buClr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地点：</a:t>
            </a:r>
          </a:p>
          <a:p>
            <a:pPr eaLnBrk="1" hangingPunct="1">
              <a:buClr>
                <a:srgbClr val="3333FF"/>
              </a:buClr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   计算机学科楼</a:t>
            </a:r>
            <a:r>
              <a:rPr lang="en-US" altLang="zh-CN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228</a:t>
            </a:r>
            <a:r>
              <a:rPr lang="zh-CN" altLang="en-US" sz="2400" dirty="0" smtClean="0">
                <a:solidFill>
                  <a:srgbClr val="3333FF"/>
                </a:solidFill>
                <a:latin typeface="宋体" panose="02010600030101010101" pitchFamily="2" charset="-122"/>
              </a:rPr>
              <a:t>房间（南邮仙林校区）</a:t>
            </a:r>
            <a:endParaRPr lang="en-US" altLang="zh-CN" sz="2400" dirty="0" smtClean="0">
              <a:solidFill>
                <a:srgbClr val="3333FF"/>
              </a:solidFill>
              <a:latin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slow" advTm="2512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200" dirty="0" smtClean="0">
                <a:solidFill>
                  <a:srgbClr val="000099"/>
                </a:solidFill>
              </a:rPr>
              <a:t>掌握五块核心内容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</a:rPr>
              <a:t>（</a:t>
            </a:r>
            <a:r>
              <a:rPr lang="en-US" altLang="zh-CN" sz="2400" dirty="0" smtClean="0">
                <a:solidFill>
                  <a:srgbClr val="3333FF"/>
                </a:solidFill>
              </a:rPr>
              <a:t>1</a:t>
            </a:r>
            <a:r>
              <a:rPr lang="zh-CN" altLang="en-US" sz="2400" dirty="0" smtClean="0">
                <a:solidFill>
                  <a:srgbClr val="3333FF"/>
                </a:solidFill>
              </a:rPr>
              <a:t>）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XHTML</a:t>
            </a:r>
            <a:r>
              <a:rPr lang="zh-CN" altLang="en-US" sz="2400" dirty="0" smtClean="0">
                <a:solidFill>
                  <a:srgbClr val="3333FF"/>
                </a:solidFill>
              </a:rPr>
              <a:t>编程（</a:t>
            </a:r>
            <a:r>
              <a:rPr lang="en-US" altLang="zh-CN" sz="2400" dirty="0" smtClean="0">
                <a:solidFill>
                  <a:srgbClr val="3333FF"/>
                </a:solidFill>
              </a:rPr>
              <a:t>chapter 2</a:t>
            </a:r>
            <a:r>
              <a:rPr lang="zh-CN" altLang="en-US" sz="2400" dirty="0" smtClean="0">
                <a:solidFill>
                  <a:srgbClr val="3333FF"/>
                </a:solidFill>
              </a:rPr>
              <a:t>）</a:t>
            </a:r>
            <a:endParaRPr lang="en-US" altLang="zh-CN" sz="2400" dirty="0" smtClean="0">
              <a:solidFill>
                <a:srgbClr val="3333FF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400" dirty="0">
              <a:solidFill>
                <a:srgbClr val="3333FF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</a:rPr>
              <a:t>（</a:t>
            </a:r>
            <a:r>
              <a:rPr lang="en-US" altLang="zh-CN" sz="2400" dirty="0" smtClean="0">
                <a:solidFill>
                  <a:srgbClr val="3333FF"/>
                </a:solidFill>
              </a:rPr>
              <a:t>2</a:t>
            </a:r>
            <a:r>
              <a:rPr lang="zh-CN" altLang="en-US" sz="2400" dirty="0" smtClean="0">
                <a:solidFill>
                  <a:srgbClr val="3333FF"/>
                </a:solidFill>
              </a:rPr>
              <a:t>）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CSS</a:t>
            </a:r>
            <a:r>
              <a:rPr lang="zh-CN" altLang="en-US" sz="2400" dirty="0" smtClean="0">
                <a:solidFill>
                  <a:srgbClr val="3333FF"/>
                </a:solidFill>
              </a:rPr>
              <a:t>编程（</a:t>
            </a:r>
            <a:r>
              <a:rPr lang="en-US" altLang="zh-CN" sz="2400" dirty="0" smtClean="0">
                <a:solidFill>
                  <a:srgbClr val="3333FF"/>
                </a:solidFill>
              </a:rPr>
              <a:t>chapter 3</a:t>
            </a:r>
            <a:r>
              <a:rPr lang="zh-CN" altLang="en-US" sz="2400" dirty="0" smtClean="0">
                <a:solidFill>
                  <a:srgbClr val="3333FF"/>
                </a:solidFill>
              </a:rPr>
              <a:t>）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400" dirty="0" smtClean="0">
              <a:solidFill>
                <a:srgbClr val="3333FF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</a:rPr>
              <a:t>（</a:t>
            </a:r>
            <a:r>
              <a:rPr lang="en-US" altLang="zh-CN" sz="2400" dirty="0">
                <a:solidFill>
                  <a:srgbClr val="3333FF"/>
                </a:solidFill>
              </a:rPr>
              <a:t>3</a:t>
            </a:r>
            <a:r>
              <a:rPr lang="zh-CN" altLang="en-US" sz="2400" dirty="0" smtClean="0">
                <a:solidFill>
                  <a:srgbClr val="3333FF"/>
                </a:solidFill>
              </a:rPr>
              <a:t>）</a:t>
            </a:r>
            <a:r>
              <a:rPr lang="en-US" altLang="zh-CN" sz="2400" dirty="0" smtClean="0">
                <a:solidFill>
                  <a:srgbClr val="3333FF"/>
                </a:solidFill>
              </a:rPr>
              <a:t>JavaScript</a:t>
            </a:r>
            <a:r>
              <a:rPr lang="zh-CN" altLang="en-US" sz="2400" dirty="0" smtClean="0">
                <a:solidFill>
                  <a:srgbClr val="3333FF"/>
                </a:solidFill>
              </a:rPr>
              <a:t>编程</a:t>
            </a:r>
            <a:r>
              <a:rPr lang="en-US" altLang="zh-CN" sz="2400" dirty="0" smtClean="0">
                <a:solidFill>
                  <a:srgbClr val="3333FF"/>
                </a:solidFill>
              </a:rPr>
              <a:t>(chapter 4,5)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400" dirty="0" smtClean="0">
              <a:solidFill>
                <a:srgbClr val="3333FF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</a:rPr>
              <a:t>（</a:t>
            </a:r>
            <a:r>
              <a:rPr lang="en-US" altLang="zh-CN" sz="2400" dirty="0">
                <a:solidFill>
                  <a:srgbClr val="3333FF"/>
                </a:solidFill>
              </a:rPr>
              <a:t>4</a:t>
            </a:r>
            <a:r>
              <a:rPr lang="zh-CN" altLang="en-US" sz="2400" dirty="0" smtClean="0">
                <a:solidFill>
                  <a:srgbClr val="3333FF"/>
                </a:solidFill>
              </a:rPr>
              <a:t>）</a:t>
            </a:r>
            <a:r>
              <a:rPr lang="en-US" altLang="zh-CN" sz="2400" dirty="0" err="1" smtClean="0">
                <a:solidFill>
                  <a:srgbClr val="3333FF"/>
                </a:solidFill>
              </a:rPr>
              <a:t>PHP</a:t>
            </a:r>
            <a:r>
              <a:rPr lang="zh-CN" altLang="en-US" sz="2400" dirty="0" smtClean="0">
                <a:solidFill>
                  <a:srgbClr val="3333FF"/>
                </a:solidFill>
              </a:rPr>
              <a:t>编程</a:t>
            </a:r>
            <a:r>
              <a:rPr lang="en-US" altLang="zh-CN" sz="2400" dirty="0" smtClean="0">
                <a:solidFill>
                  <a:srgbClr val="3333FF"/>
                </a:solidFill>
              </a:rPr>
              <a:t>(chapter 9)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2400" dirty="0" smtClean="0">
              <a:solidFill>
                <a:srgbClr val="3333FF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3333FF"/>
                </a:solidFill>
              </a:rPr>
              <a:t>（</a:t>
            </a:r>
            <a:r>
              <a:rPr lang="en-US" altLang="zh-CN" sz="2400" dirty="0">
                <a:solidFill>
                  <a:srgbClr val="3333FF"/>
                </a:solidFill>
              </a:rPr>
              <a:t>5</a:t>
            </a:r>
            <a:r>
              <a:rPr lang="zh-CN" altLang="en-US" sz="2400" dirty="0" smtClean="0">
                <a:solidFill>
                  <a:srgbClr val="3333FF"/>
                </a:solidFill>
              </a:rPr>
              <a:t>）</a:t>
            </a:r>
            <a:r>
              <a:rPr lang="en-US" altLang="zh-CN" sz="2400" dirty="0" smtClean="0">
                <a:solidFill>
                  <a:srgbClr val="3333FF"/>
                </a:solidFill>
              </a:rPr>
              <a:t>MySQL</a:t>
            </a:r>
            <a:r>
              <a:rPr lang="zh-CN" altLang="en-US" sz="2400" dirty="0" smtClean="0">
                <a:solidFill>
                  <a:srgbClr val="3333FF"/>
                </a:solidFill>
              </a:rPr>
              <a:t>数据库访问</a:t>
            </a:r>
            <a:r>
              <a:rPr lang="en-US" altLang="zh-CN" sz="2400" dirty="0" smtClean="0">
                <a:solidFill>
                  <a:srgbClr val="3333FF"/>
                </a:solidFill>
              </a:rPr>
              <a:t>(chapter 13)</a:t>
            </a: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 advTm="5124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14.9|81.2|8.1|1.6|0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0.6|11.5|34.9|3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5.1|1.8|0.9"/>
</p:tagLst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976</TotalTime>
  <Words>551</Words>
  <Application>Microsoft Office PowerPoint</Application>
  <PresentationFormat>全屏显示(4:3)</PresentationFormat>
  <Paragraphs>82</Paragraphs>
  <Slides>11</Slides>
  <Notes>0</Notes>
  <HiddenSlides>0</HiddenSlides>
  <MMClips>11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宋体</vt:lpstr>
      <vt:lpstr>Arial</vt:lpstr>
      <vt:lpstr>Garamond</vt:lpstr>
      <vt:lpstr>Wingdings</vt:lpstr>
      <vt:lpstr>Edge</vt:lpstr>
      <vt:lpstr>Web技术（双语）</vt:lpstr>
      <vt:lpstr>课程介绍</vt:lpstr>
      <vt:lpstr>课程介绍</vt:lpstr>
      <vt:lpstr>学习方法</vt:lpstr>
      <vt:lpstr>学习方法</vt:lpstr>
      <vt:lpstr>教材和实验指导书 </vt:lpstr>
      <vt:lpstr>学习要求（5点）</vt:lpstr>
      <vt:lpstr>答疑安排 </vt:lpstr>
      <vt:lpstr>掌握五块核心内容</vt:lpstr>
      <vt:lpstr>了解一块内容（最后讲）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hjylaptop</dc:creator>
  <cp:lastModifiedBy>hjy</cp:lastModifiedBy>
  <cp:revision>225</cp:revision>
  <cp:lastPrinted>1601-01-01T00:00:00Z</cp:lastPrinted>
  <dcterms:created xsi:type="dcterms:W3CDTF">1601-01-01T00:00:00Z</dcterms:created>
  <dcterms:modified xsi:type="dcterms:W3CDTF">2021-02-22T23:07:29Z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